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6" r:id="rId2"/>
    <p:sldId id="285" r:id="rId3"/>
    <p:sldId id="287" r:id="rId4"/>
    <p:sldId id="290" r:id="rId5"/>
    <p:sldId id="295" r:id="rId6"/>
    <p:sldId id="294" r:id="rId7"/>
    <p:sldId id="288" r:id="rId8"/>
    <p:sldId id="291" r:id="rId9"/>
    <p:sldId id="289" r:id="rId10"/>
    <p:sldId id="292" r:id="rId11"/>
    <p:sldId id="305" r:id="rId12"/>
    <p:sldId id="293" r:id="rId13"/>
    <p:sldId id="296" r:id="rId14"/>
    <p:sldId id="307" r:id="rId15"/>
    <p:sldId id="308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9" r:id="rId25"/>
    <p:sldId id="310" r:id="rId26"/>
    <p:sldId id="312" r:id="rId27"/>
    <p:sldId id="316" r:id="rId28"/>
    <p:sldId id="313" r:id="rId29"/>
    <p:sldId id="314" r:id="rId30"/>
    <p:sldId id="315" r:id="rId3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F61C12-F9FD-4D46-ABF2-892BC025044C}">
          <p14:sldIdLst>
            <p14:sldId id="276"/>
            <p14:sldId id="285"/>
            <p14:sldId id="287"/>
            <p14:sldId id="290"/>
            <p14:sldId id="295"/>
            <p14:sldId id="294"/>
            <p14:sldId id="288"/>
            <p14:sldId id="291"/>
            <p14:sldId id="289"/>
            <p14:sldId id="292"/>
            <p14:sldId id="305"/>
            <p14:sldId id="293"/>
            <p14:sldId id="296"/>
            <p14:sldId id="307"/>
            <p14:sldId id="308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9"/>
            <p14:sldId id="310"/>
            <p14:sldId id="312"/>
            <p14:sldId id="316"/>
            <p14:sldId id="313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3385" autoAdjust="0"/>
  </p:normalViewPr>
  <p:slideViewPr>
    <p:cSldViewPr snapToGrid="0">
      <p:cViewPr>
        <p:scale>
          <a:sx n="96" d="100"/>
          <a:sy n="96" d="100"/>
        </p:scale>
        <p:origin x="10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C4199A-A777-4148-BB1A-162ABC8CDC15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61B858-642E-4123-A213-B169294181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54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90D38-4D70-4A1E-85AC-7DB819C99A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47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77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23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948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987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add detail of costs per</a:t>
            </a:r>
            <a:r>
              <a:rPr lang="en-US" baseline="0" dirty="0" smtClean="0"/>
              <a:t> once availability and delivery date is confirmed from low bidder.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193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577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1B858-642E-4123-A213-B1692941813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3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7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57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8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5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7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0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4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9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0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43756-B8DC-4632-994F-9C15E84DB5F4}" type="datetimeFigureOut">
              <a:rPr lang="en-US" smtClean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E9E8-86AE-4C20-B201-4FB87F37A8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4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Finance Committee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21,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27" y="4694665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0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service equipment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of existing equipment made</a:t>
            </a:r>
          </a:p>
          <a:p>
            <a:r>
              <a:rPr lang="en-US" dirty="0" smtClean="0"/>
              <a:t>Using existing food service surplus funds (not General Fund)</a:t>
            </a:r>
            <a:endParaRPr lang="en-US" dirty="0" smtClean="0"/>
          </a:p>
          <a:p>
            <a:r>
              <a:rPr lang="en-US" dirty="0" smtClean="0"/>
              <a:t>Needs compiled; 4 quotes received</a:t>
            </a:r>
          </a:p>
          <a:p>
            <a:pPr lvl="1"/>
            <a:r>
              <a:rPr lang="en-US" dirty="0" smtClean="0"/>
              <a:t>Range of quotes:  $113,000-150,000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56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service equipment	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32894"/>
              </p:ext>
            </p:extLst>
          </p:nvPr>
        </p:nvGraphicFramePr>
        <p:xfrm>
          <a:off x="911639" y="1851233"/>
          <a:ext cx="6731000" cy="2857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1500">
                  <a:extLst>
                    <a:ext uri="{9D8B030D-6E8A-4147-A177-3AD203B41FA5}">
                      <a16:colId xmlns:a16="http://schemas.microsoft.com/office/drawing/2014/main" val="1988417348"/>
                    </a:ext>
                  </a:extLst>
                </a:gridCol>
                <a:gridCol w="2006600">
                  <a:extLst>
                    <a:ext uri="{9D8B030D-6E8A-4147-A177-3AD203B41FA5}">
                      <a16:colId xmlns:a16="http://schemas.microsoft.com/office/drawing/2014/main" val="4079681542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3017826917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58609505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Council Rock School District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56008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Equipment Upgrades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82500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Equipment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School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Quantity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8569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Food Slicer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93085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Food Slicer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South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28956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Juice Extractor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3896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Cutter Mixers-Robot Coupe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4003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Electric Stove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95887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Griddle Countertop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507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Planetary Mixer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4761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Blender Bar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08913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Dishwasher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00971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Heated Holding Cabinet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3903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Heated Holding Cabinet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South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99081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Heated Holding Cabinet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Newtown Middle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153954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2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 purchase</a:t>
            </a:r>
            <a:r>
              <a:rPr lang="en-US" dirty="0"/>
              <a:t/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Finance Committee Meeting</a:t>
            </a:r>
          </a:p>
          <a:p>
            <a:r>
              <a:rPr lang="en-US" dirty="0"/>
              <a:t>April 21,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27" y="4694665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91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Van purchase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March FINCOM discussion, Transportation and SE Teams determined additional need for TWO additional vans.</a:t>
            </a:r>
          </a:p>
          <a:p>
            <a:r>
              <a:rPr lang="en-US" dirty="0" smtClean="0"/>
              <a:t>Purchased with District funds; reimbursed through ACCESS funding.</a:t>
            </a:r>
          </a:p>
          <a:p>
            <a:r>
              <a:rPr lang="en-US" dirty="0" smtClean="0"/>
              <a:t>Several quotes received.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376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Van purchase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Tally of van bids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88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Item: 22-23 Budget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Finance Committee Meeting</a:t>
            </a:r>
          </a:p>
          <a:p>
            <a:r>
              <a:rPr lang="en-US" dirty="0"/>
              <a:t>April 21,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27" y="4694665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3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53" y="198870"/>
            <a:ext cx="10515600" cy="1325563"/>
          </a:xfrm>
        </p:spPr>
        <p:txBody>
          <a:bodyPr/>
          <a:lstStyle/>
          <a:p>
            <a:r>
              <a:rPr lang="en-US" dirty="0" smtClean="0"/>
              <a:t>Historical Staffing Overview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47404" y="3017520"/>
            <a:ext cx="8221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2016-2017  Reductions of $5,139,332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7404" y="3386852"/>
            <a:ext cx="98314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Reductions of: 1 Administrator, 18.3 Professional Staff FTES and 16.4 Support Staff FTEs. Including the elimination of the Federal Programs Coordinator, reduction of 1.0 Librarian.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Reductions in Software, repairs, equipment purchases, elementary after school sports, music equipment, textbooks, and elimination of 4:00pm buses. 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7% reductions in: all building allocations, and athletic budgets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853" y="1433386"/>
            <a:ext cx="10040626" cy="1179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28611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798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28611"/>
            <a:ext cx="2129734" cy="1995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 Budget Projection 2022-2023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571105"/>
            <a:ext cx="10771909" cy="344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29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Staffing Additions &amp;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slides include additions/reductions made during the annual budget process, additions through position authorizations, attrition, shifts in elementary enrollment and high school course selections.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28611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802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56" y="74180"/>
            <a:ext cx="10515600" cy="6157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Historical Staffing Additions &amp; Reductions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28611"/>
            <a:ext cx="2129734" cy="1995856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6556" y="689957"/>
          <a:ext cx="10979725" cy="5430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917">
                  <a:extLst>
                    <a:ext uri="{9D8B030D-6E8A-4147-A177-3AD203B41FA5}">
                      <a16:colId xmlns:a16="http://schemas.microsoft.com/office/drawing/2014/main" val="627457448"/>
                    </a:ext>
                  </a:extLst>
                </a:gridCol>
                <a:gridCol w="881149">
                  <a:extLst>
                    <a:ext uri="{9D8B030D-6E8A-4147-A177-3AD203B41FA5}">
                      <a16:colId xmlns:a16="http://schemas.microsoft.com/office/drawing/2014/main" val="2177685188"/>
                    </a:ext>
                  </a:extLst>
                </a:gridCol>
                <a:gridCol w="3308465">
                  <a:extLst>
                    <a:ext uri="{9D8B030D-6E8A-4147-A177-3AD203B41FA5}">
                      <a16:colId xmlns:a16="http://schemas.microsoft.com/office/drawing/2014/main" val="3931334840"/>
                    </a:ext>
                  </a:extLst>
                </a:gridCol>
                <a:gridCol w="1255222">
                  <a:extLst>
                    <a:ext uri="{9D8B030D-6E8A-4147-A177-3AD203B41FA5}">
                      <a16:colId xmlns:a16="http://schemas.microsoft.com/office/drawing/2014/main" val="516575837"/>
                    </a:ext>
                  </a:extLst>
                </a:gridCol>
                <a:gridCol w="4402972">
                  <a:extLst>
                    <a:ext uri="{9D8B030D-6E8A-4147-A177-3AD203B41FA5}">
                      <a16:colId xmlns:a16="http://schemas.microsoft.com/office/drawing/2014/main" val="1418503006"/>
                    </a:ext>
                  </a:extLst>
                </a:gridCol>
              </a:tblGrid>
              <a:tr h="6234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School Year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FTEs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Added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Positions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FTE</a:t>
                      </a:r>
                    </a:p>
                    <a:p>
                      <a:r>
                        <a:rPr lang="en-US" sz="1600" dirty="0" smtClean="0"/>
                        <a:t>Reductions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Positions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684421"/>
                  </a:ext>
                </a:extLst>
              </a:tr>
              <a:tr h="14249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2013-2014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.8</a:t>
                      </a:r>
                    </a:p>
                    <a:p>
                      <a:r>
                        <a:rPr lang="en-US" sz="1600" dirty="0" smtClean="0"/>
                        <a:t>8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Speech &amp; Language Pathologists (from the BCIU)</a:t>
                      </a:r>
                    </a:p>
                    <a:p>
                      <a:r>
                        <a:rPr lang="en-US" sz="1600" baseline="0" dirty="0" smtClean="0"/>
                        <a:t>Social Worker (from Lenape Valley)</a:t>
                      </a:r>
                    </a:p>
                    <a:p>
                      <a:r>
                        <a:rPr lang="en-US" sz="1600" baseline="0" dirty="0" smtClean="0"/>
                        <a:t>New Teacher Assistants</a:t>
                      </a:r>
                    </a:p>
                    <a:p>
                      <a:r>
                        <a:rPr lang="en-US" sz="1600" baseline="0" dirty="0" smtClean="0"/>
                        <a:t>New Security Officers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539075"/>
                  </a:ext>
                </a:extLst>
              </a:tr>
              <a:tr h="10273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2014-2015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</a:p>
                    <a:p>
                      <a:r>
                        <a:rPr lang="en-US" sz="1600" dirty="0" smtClean="0"/>
                        <a:t>1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Cares Counselors</a:t>
                      </a:r>
                    </a:p>
                    <a:p>
                      <a:r>
                        <a:rPr lang="en-US" sz="1600" baseline="0" dirty="0" smtClean="0"/>
                        <a:t>Math Specialist</a:t>
                      </a:r>
                    </a:p>
                    <a:p>
                      <a:r>
                        <a:rPr lang="en-US" sz="1600" baseline="0" dirty="0" smtClean="0"/>
                        <a:t>Special Education Teachers – Achieve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998782"/>
                  </a:ext>
                </a:extLst>
              </a:tr>
              <a:tr h="14249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2015-2016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.4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1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.4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2.25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Behavior Analyst</a:t>
                      </a:r>
                    </a:p>
                    <a:p>
                      <a:r>
                        <a:rPr lang="en-US" sz="1600" baseline="0" dirty="0" smtClean="0"/>
                        <a:t>Teacher Assistant</a:t>
                      </a:r>
                    </a:p>
                    <a:p>
                      <a:r>
                        <a:rPr lang="en-US" sz="1600" baseline="0" dirty="0" smtClean="0"/>
                        <a:t>Administrative Assistant, HR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aseline="0" dirty="0" smtClean="0"/>
                        <a:t>Clerical Assistants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Supervisor, Grounds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047760"/>
                  </a:ext>
                </a:extLst>
              </a:tr>
              <a:tr h="8905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2016-2017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8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Teacher Assistants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Staff Nurses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1.5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18.3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16.4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/>
                        <a:t>Administrative, Supvr.</a:t>
                      </a:r>
                      <a:r>
                        <a:rPr lang="en-US" sz="1600" baseline="0" dirty="0" smtClean="0"/>
                        <a:t> Special Ed/.5 Business Adm.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aseline="0" dirty="0" smtClean="0"/>
                        <a:t>Professionals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aseline="0" dirty="0" smtClean="0"/>
                        <a:t>Support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76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4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Board Agenda Items</a:t>
            </a:r>
          </a:p>
          <a:p>
            <a:pPr lvl="1"/>
            <a:r>
              <a:rPr lang="en-US" dirty="0"/>
              <a:t>Approve MBIT 2022-2023 Proposed Budget Resolution </a:t>
            </a:r>
          </a:p>
          <a:p>
            <a:pPr lvl="1"/>
            <a:r>
              <a:rPr lang="en-US" dirty="0" smtClean="0"/>
              <a:t>Approve </a:t>
            </a:r>
            <a:r>
              <a:rPr lang="en-US" dirty="0"/>
              <a:t>FSMC Contract Renewal for 2022-2023 </a:t>
            </a:r>
          </a:p>
          <a:p>
            <a:pPr lvl="1"/>
            <a:r>
              <a:rPr lang="en-US" dirty="0"/>
              <a:t>Approve the Giant Feeding School Kids Program Award</a:t>
            </a:r>
          </a:p>
          <a:p>
            <a:pPr lvl="1"/>
            <a:r>
              <a:rPr lang="en-US" dirty="0"/>
              <a:t>Approve Food Service Equipment Purchase</a:t>
            </a:r>
          </a:p>
          <a:p>
            <a:pPr lvl="1"/>
            <a:r>
              <a:rPr lang="en-US" dirty="0"/>
              <a:t>Approve Van Bid </a:t>
            </a:r>
          </a:p>
          <a:p>
            <a:r>
              <a:rPr lang="en-US" dirty="0"/>
              <a:t>Discussion Items</a:t>
            </a:r>
          </a:p>
          <a:p>
            <a:pPr lvl="1"/>
            <a:r>
              <a:rPr lang="en-US" dirty="0"/>
              <a:t>2022-2023 Budget </a:t>
            </a:r>
            <a:r>
              <a:rPr lang="en-US" dirty="0" smtClean="0"/>
              <a:t>Update</a:t>
            </a:r>
            <a:endParaRPr lang="en-US" dirty="0"/>
          </a:p>
          <a:p>
            <a:pPr lvl="1"/>
            <a:r>
              <a:rPr lang="en-US" dirty="0"/>
              <a:t>Wellness Policy Update</a:t>
            </a:r>
          </a:p>
          <a:p>
            <a:pPr lvl="1"/>
            <a:r>
              <a:rPr lang="en-US" dirty="0" smtClean="0"/>
              <a:t>CRN/CRS </a:t>
            </a:r>
            <a:r>
              <a:rPr lang="en-US" dirty="0"/>
              <a:t>Piano Purchase</a:t>
            </a:r>
          </a:p>
          <a:p>
            <a:pPr marL="3657600" lvl="8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048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93" y="107430"/>
            <a:ext cx="10515600" cy="6157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Historical Staffing Additions &amp; Reductions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6008" y="723207"/>
          <a:ext cx="10590415" cy="6335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173">
                  <a:extLst>
                    <a:ext uri="{9D8B030D-6E8A-4147-A177-3AD203B41FA5}">
                      <a16:colId xmlns:a16="http://schemas.microsoft.com/office/drawing/2014/main" val="627457448"/>
                    </a:ext>
                  </a:extLst>
                </a:gridCol>
                <a:gridCol w="1377173">
                  <a:extLst>
                    <a:ext uri="{9D8B030D-6E8A-4147-A177-3AD203B41FA5}">
                      <a16:colId xmlns:a16="http://schemas.microsoft.com/office/drawing/2014/main" val="2093329259"/>
                    </a:ext>
                  </a:extLst>
                </a:gridCol>
                <a:gridCol w="2858993">
                  <a:extLst>
                    <a:ext uri="{9D8B030D-6E8A-4147-A177-3AD203B41FA5}">
                      <a16:colId xmlns:a16="http://schemas.microsoft.com/office/drawing/2014/main" val="3931334840"/>
                    </a:ext>
                  </a:extLst>
                </a:gridCol>
                <a:gridCol w="1353452">
                  <a:extLst>
                    <a:ext uri="{9D8B030D-6E8A-4147-A177-3AD203B41FA5}">
                      <a16:colId xmlns:a16="http://schemas.microsoft.com/office/drawing/2014/main" val="922855549"/>
                    </a:ext>
                  </a:extLst>
                </a:gridCol>
                <a:gridCol w="3623624">
                  <a:extLst>
                    <a:ext uri="{9D8B030D-6E8A-4147-A177-3AD203B41FA5}">
                      <a16:colId xmlns:a16="http://schemas.microsoft.com/office/drawing/2014/main" val="1418503006"/>
                    </a:ext>
                  </a:extLst>
                </a:gridCol>
              </a:tblGrid>
              <a:tr h="5353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School Year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FTEs</a:t>
                      </a:r>
                    </a:p>
                    <a:p>
                      <a:r>
                        <a:rPr lang="en-US" sz="1600" dirty="0" smtClean="0"/>
                        <a:t>Added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Positions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FTE</a:t>
                      </a:r>
                    </a:p>
                    <a:p>
                      <a:r>
                        <a:rPr lang="en-US" sz="1600" dirty="0" smtClean="0"/>
                        <a:t>Reductions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Positions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684421"/>
                  </a:ext>
                </a:extLst>
              </a:tr>
              <a:tr h="21130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2017-2018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</a:p>
                    <a:p>
                      <a:r>
                        <a:rPr lang="en-US" sz="1600" dirty="0" smtClean="0"/>
                        <a:t>1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</a:p>
                    <a:p>
                      <a:r>
                        <a:rPr lang="en-US" sz="1600" dirty="0" smtClean="0"/>
                        <a:t>4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</a:p>
                    <a:p>
                      <a:r>
                        <a:rPr lang="en-US" sz="1600" dirty="0" smtClean="0"/>
                        <a:t>1.2</a:t>
                      </a:r>
                    </a:p>
                    <a:p>
                      <a:r>
                        <a:rPr lang="en-US" sz="1600" dirty="0" smtClean="0"/>
                        <a:t>.2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 Education Teachers</a:t>
                      </a:r>
                    </a:p>
                    <a:p>
                      <a:r>
                        <a:rPr lang="en-US" sz="1600" dirty="0" smtClean="0"/>
                        <a:t>Transportation Specialists</a:t>
                      </a:r>
                    </a:p>
                    <a:p>
                      <a:r>
                        <a:rPr lang="en-US" sz="1600" baseline="0" dirty="0" smtClean="0"/>
                        <a:t>Communications Specialist</a:t>
                      </a:r>
                    </a:p>
                    <a:p>
                      <a:r>
                        <a:rPr lang="en-US" sz="1600" baseline="0" dirty="0" smtClean="0"/>
                        <a:t>Tech Integration Specialists</a:t>
                      </a:r>
                    </a:p>
                    <a:p>
                      <a:r>
                        <a:rPr lang="en-US" sz="1600" baseline="0" dirty="0" smtClean="0"/>
                        <a:t>Bus Monitors</a:t>
                      </a:r>
                    </a:p>
                    <a:p>
                      <a:r>
                        <a:rPr lang="en-US" sz="1600" baseline="0" dirty="0" smtClean="0"/>
                        <a:t>Clerical Assistant (part time)</a:t>
                      </a:r>
                    </a:p>
                    <a:p>
                      <a:r>
                        <a:rPr lang="en-US" sz="1600" baseline="0" dirty="0" smtClean="0"/>
                        <a:t>ELD Teacher</a:t>
                      </a:r>
                    </a:p>
                    <a:p>
                      <a:r>
                        <a:rPr lang="en-US" sz="1600" baseline="0" dirty="0" smtClean="0"/>
                        <a:t>Math</a:t>
                      </a:r>
                    </a:p>
                    <a:p>
                      <a:r>
                        <a:rPr lang="en-US" sz="1600" dirty="0" smtClean="0"/>
                        <a:t>Elementary Sections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ELD Teacher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539075"/>
                  </a:ext>
                </a:extLst>
              </a:tr>
              <a:tr h="12114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2018-2019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5.6</a:t>
                      </a:r>
                    </a:p>
                    <a:p>
                      <a:r>
                        <a:rPr lang="en-US" sz="1600" dirty="0" smtClean="0"/>
                        <a:t>5</a:t>
                      </a:r>
                    </a:p>
                    <a:p>
                      <a:r>
                        <a:rPr lang="en-US" sz="1600" dirty="0" smtClean="0"/>
                        <a:t>1.2</a:t>
                      </a:r>
                    </a:p>
                    <a:p>
                      <a:r>
                        <a:rPr lang="en-US" sz="1600" dirty="0" smtClean="0"/>
                        <a:t>4</a:t>
                      </a:r>
                    </a:p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 Education</a:t>
                      </a:r>
                      <a:r>
                        <a:rPr lang="en-US" sz="1600" baseline="0" dirty="0" smtClean="0"/>
                        <a:t> Teachers</a:t>
                      </a:r>
                    </a:p>
                    <a:p>
                      <a:r>
                        <a:rPr lang="en-US" sz="1600" baseline="0" dirty="0" smtClean="0"/>
                        <a:t>Teacher Assistants</a:t>
                      </a:r>
                    </a:p>
                    <a:p>
                      <a:r>
                        <a:rPr lang="en-US" sz="1600" baseline="0" dirty="0" smtClean="0"/>
                        <a:t>Clerical Assistants (part time)</a:t>
                      </a:r>
                    </a:p>
                    <a:p>
                      <a:r>
                        <a:rPr lang="en-US" sz="1600" baseline="0" dirty="0" smtClean="0"/>
                        <a:t>Tech Integration Specialists</a:t>
                      </a:r>
                    </a:p>
                    <a:p>
                      <a:r>
                        <a:rPr lang="en-US" sz="1600" baseline="0" dirty="0" smtClean="0"/>
                        <a:t>Administrator, Special Ed </a:t>
                      </a:r>
                      <a:r>
                        <a:rPr lang="en-US" sz="1600" baseline="0" dirty="0" err="1" smtClean="0"/>
                        <a:t>Suprv</a:t>
                      </a:r>
                      <a:r>
                        <a:rPr lang="en-US" sz="1600" baseline="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11.5</a:t>
                      </a:r>
                    </a:p>
                    <a:p>
                      <a:r>
                        <a:rPr lang="en-US" sz="1600" dirty="0" smtClean="0"/>
                        <a:t>5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Professionals</a:t>
                      </a:r>
                    </a:p>
                    <a:p>
                      <a:r>
                        <a:rPr lang="en-US" sz="1600" dirty="0" smtClean="0"/>
                        <a:t>Support</a:t>
                      </a:r>
                    </a:p>
                    <a:p>
                      <a:r>
                        <a:rPr lang="en-US" sz="1600" dirty="0" smtClean="0"/>
                        <a:t>Tech</a:t>
                      </a:r>
                      <a:r>
                        <a:rPr lang="en-US" sz="1600" baseline="0" dirty="0" smtClean="0"/>
                        <a:t> Specialists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090111"/>
                  </a:ext>
                </a:extLst>
              </a:tr>
              <a:tr h="60525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2019-2020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.4</a:t>
                      </a:r>
                    </a:p>
                    <a:p>
                      <a:r>
                        <a:rPr lang="en-US" sz="16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Reading</a:t>
                      </a:r>
                      <a:r>
                        <a:rPr lang="en-US" sz="1600" baseline="0" dirty="0" smtClean="0"/>
                        <a:t> Specialist</a:t>
                      </a:r>
                    </a:p>
                    <a:p>
                      <a:r>
                        <a:rPr lang="en-US" sz="1600" baseline="0" dirty="0" smtClean="0"/>
                        <a:t>Tech Integration Specialists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491402"/>
                  </a:ext>
                </a:extLst>
              </a:tr>
              <a:tr h="14368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2020-2021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</a:p>
                    <a:p>
                      <a:r>
                        <a:rPr lang="en-US" sz="1600" dirty="0" smtClean="0"/>
                        <a:t>.3</a:t>
                      </a:r>
                    </a:p>
                    <a:p>
                      <a:r>
                        <a:rPr lang="en-US" sz="1600" dirty="0" smtClean="0"/>
                        <a:t>.21</a:t>
                      </a:r>
                    </a:p>
                    <a:p>
                      <a:r>
                        <a:rPr lang="en-US" sz="1600" dirty="0" smtClean="0"/>
                        <a:t>1</a:t>
                      </a:r>
                    </a:p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Elementary</a:t>
                      </a:r>
                      <a:r>
                        <a:rPr lang="en-US" sz="1600" baseline="0" dirty="0" smtClean="0"/>
                        <a:t> Counselors</a:t>
                      </a:r>
                    </a:p>
                    <a:p>
                      <a:r>
                        <a:rPr lang="en-US" sz="1600" baseline="0" dirty="0" smtClean="0"/>
                        <a:t>Math</a:t>
                      </a:r>
                    </a:p>
                    <a:p>
                      <a:r>
                        <a:rPr lang="en-US" sz="1600" baseline="0" dirty="0" smtClean="0"/>
                        <a:t>Special Ed </a:t>
                      </a:r>
                    </a:p>
                    <a:p>
                      <a:r>
                        <a:rPr lang="en-US" sz="1600" baseline="0" dirty="0" smtClean="0"/>
                        <a:t>BCBA</a:t>
                      </a:r>
                    </a:p>
                    <a:p>
                      <a:r>
                        <a:rPr lang="en-US" sz="1600" baseline="0" dirty="0" smtClean="0"/>
                        <a:t>ELD Teacher</a:t>
                      </a:r>
                    </a:p>
                    <a:p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583080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28611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871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007" y="340187"/>
            <a:ext cx="10515600" cy="6157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Historical Staffing Additions &amp; Reductions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6007" y="1069167"/>
          <a:ext cx="11087793" cy="2371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852">
                  <a:extLst>
                    <a:ext uri="{9D8B030D-6E8A-4147-A177-3AD203B41FA5}">
                      <a16:colId xmlns:a16="http://schemas.microsoft.com/office/drawing/2014/main" val="627457448"/>
                    </a:ext>
                  </a:extLst>
                </a:gridCol>
                <a:gridCol w="1441852">
                  <a:extLst>
                    <a:ext uri="{9D8B030D-6E8A-4147-A177-3AD203B41FA5}">
                      <a16:colId xmlns:a16="http://schemas.microsoft.com/office/drawing/2014/main" val="2093329259"/>
                    </a:ext>
                  </a:extLst>
                </a:gridCol>
                <a:gridCol w="2993265">
                  <a:extLst>
                    <a:ext uri="{9D8B030D-6E8A-4147-A177-3AD203B41FA5}">
                      <a16:colId xmlns:a16="http://schemas.microsoft.com/office/drawing/2014/main" val="3931334840"/>
                    </a:ext>
                  </a:extLst>
                </a:gridCol>
                <a:gridCol w="1417017">
                  <a:extLst>
                    <a:ext uri="{9D8B030D-6E8A-4147-A177-3AD203B41FA5}">
                      <a16:colId xmlns:a16="http://schemas.microsoft.com/office/drawing/2014/main" val="922855549"/>
                    </a:ext>
                  </a:extLst>
                </a:gridCol>
                <a:gridCol w="3793807">
                  <a:extLst>
                    <a:ext uri="{9D8B030D-6E8A-4147-A177-3AD203B41FA5}">
                      <a16:colId xmlns:a16="http://schemas.microsoft.com/office/drawing/2014/main" val="1418503006"/>
                    </a:ext>
                  </a:extLst>
                </a:gridCol>
              </a:tblGrid>
              <a:tr h="3032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School Year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FTEs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Added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Positions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FTE Reduction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Positions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684421"/>
                  </a:ext>
                </a:extLst>
              </a:tr>
              <a:tr h="13311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2021-2022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dirty="0" smtClean="0"/>
                        <a:t>.6 CRS Increases</a:t>
                      </a:r>
                    </a:p>
                    <a:p>
                      <a:pPr lvl="0" algn="l"/>
                      <a:r>
                        <a:rPr lang="en-US" sz="1600" dirty="0" smtClean="0"/>
                        <a:t>1 Special</a:t>
                      </a:r>
                      <a:r>
                        <a:rPr lang="en-US" sz="1600" baseline="0" dirty="0" smtClean="0"/>
                        <a:t> ED (added June)</a:t>
                      </a:r>
                    </a:p>
                    <a:p>
                      <a:pPr lvl="1" algn="l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</a:p>
                    <a:p>
                      <a:r>
                        <a:rPr lang="en-US" sz="1600" dirty="0" smtClean="0"/>
                        <a:t>1</a:t>
                      </a:r>
                    </a:p>
                    <a:p>
                      <a:r>
                        <a:rPr lang="en-US" sz="16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ELD</a:t>
                      </a:r>
                      <a:r>
                        <a:rPr lang="en-US" sz="1600" baseline="0" dirty="0" smtClean="0"/>
                        <a:t> Teacher (removed from budget)</a:t>
                      </a:r>
                    </a:p>
                    <a:p>
                      <a:r>
                        <a:rPr lang="en-US" sz="1600" baseline="0" dirty="0" smtClean="0"/>
                        <a:t>Loss of Elementary Sections</a:t>
                      </a:r>
                    </a:p>
                    <a:p>
                      <a:r>
                        <a:rPr lang="en-US" sz="1600" baseline="0" dirty="0" smtClean="0"/>
                        <a:t>Health &amp; PE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539075"/>
                  </a:ext>
                </a:extLst>
              </a:tr>
              <a:tr h="7047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2022-2023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Additional Sections</a:t>
                      </a:r>
                      <a:r>
                        <a:rPr lang="en-US" sz="1600" baseline="0" dirty="0" smtClean="0"/>
                        <a:t> @ CRN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Loss</a:t>
                      </a:r>
                      <a:r>
                        <a:rPr lang="en-US" sz="1600" baseline="0" dirty="0" smtClean="0"/>
                        <a:t> of Elementary Sections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09011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7763" y="4489617"/>
            <a:ext cx="2127688" cy="199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15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26614"/>
          <a:ext cx="6360622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625">
                  <a:extLst>
                    <a:ext uri="{9D8B030D-6E8A-4147-A177-3AD203B41FA5}">
                      <a16:colId xmlns:a16="http://schemas.microsoft.com/office/drawing/2014/main" val="1799604598"/>
                    </a:ext>
                  </a:extLst>
                </a:gridCol>
                <a:gridCol w="1646314">
                  <a:extLst>
                    <a:ext uri="{9D8B030D-6E8A-4147-A177-3AD203B41FA5}">
                      <a16:colId xmlns:a16="http://schemas.microsoft.com/office/drawing/2014/main" val="3234924044"/>
                    </a:ext>
                  </a:extLst>
                </a:gridCol>
                <a:gridCol w="1414531">
                  <a:extLst>
                    <a:ext uri="{9D8B030D-6E8A-4147-A177-3AD203B41FA5}">
                      <a16:colId xmlns:a16="http://schemas.microsoft.com/office/drawing/2014/main" val="595103884"/>
                    </a:ext>
                  </a:extLst>
                </a:gridCol>
                <a:gridCol w="2147152">
                  <a:extLst>
                    <a:ext uri="{9D8B030D-6E8A-4147-A177-3AD203B41FA5}">
                      <a16:colId xmlns:a16="http://schemas.microsoft.com/office/drawing/2014/main" val="3564978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School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 FTEs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</a:t>
                      </a:r>
                    </a:p>
                    <a:p>
                      <a:r>
                        <a:rPr lang="en-US" dirty="0" smtClean="0"/>
                        <a:t>FTEs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Administrator </a:t>
                      </a:r>
                    </a:p>
                    <a:p>
                      <a:r>
                        <a:rPr lang="en-US" dirty="0" smtClean="0"/>
                        <a:t>FTEs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80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</a:t>
                      </a:r>
                      <a:r>
                        <a:rPr lang="en-US" baseline="0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456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71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438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964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</a:t>
                      </a:r>
                      <a:r>
                        <a:rPr lang="en-US" baseline="0" dirty="0" smtClean="0"/>
                        <a:t> 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10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733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25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866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300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June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334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28611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921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28611"/>
            <a:ext cx="2129734" cy="1995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82" y="223810"/>
            <a:ext cx="10515600" cy="6490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Comparably Sized Districts Staffing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3182" y="1293610"/>
          <a:ext cx="10515602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233">
                  <a:extLst>
                    <a:ext uri="{9D8B030D-6E8A-4147-A177-3AD203B41FA5}">
                      <a16:colId xmlns:a16="http://schemas.microsoft.com/office/drawing/2014/main" val="2264966642"/>
                    </a:ext>
                  </a:extLst>
                </a:gridCol>
                <a:gridCol w="2227810">
                  <a:extLst>
                    <a:ext uri="{9D8B030D-6E8A-4147-A177-3AD203B41FA5}">
                      <a16:colId xmlns:a16="http://schemas.microsoft.com/office/drawing/2014/main" val="2245953514"/>
                    </a:ext>
                  </a:extLst>
                </a:gridCol>
                <a:gridCol w="1778924">
                  <a:extLst>
                    <a:ext uri="{9D8B030D-6E8A-4147-A177-3AD203B41FA5}">
                      <a16:colId xmlns:a16="http://schemas.microsoft.com/office/drawing/2014/main" val="2986622670"/>
                    </a:ext>
                  </a:extLst>
                </a:gridCol>
                <a:gridCol w="1770611">
                  <a:extLst>
                    <a:ext uri="{9D8B030D-6E8A-4147-A177-3AD203B41FA5}">
                      <a16:colId xmlns:a16="http://schemas.microsoft.com/office/drawing/2014/main" val="1086380863"/>
                    </a:ext>
                  </a:extLst>
                </a:gridCol>
                <a:gridCol w="3465024">
                  <a:extLst>
                    <a:ext uri="{9D8B030D-6E8A-4147-A177-3AD203B41FA5}">
                      <a16:colId xmlns:a16="http://schemas.microsoft.com/office/drawing/2014/main" val="485625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Central</a:t>
                      </a:r>
                      <a:r>
                        <a:rPr lang="en-US" baseline="0" dirty="0" smtClean="0"/>
                        <a:t> Office Administrators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School</a:t>
                      </a:r>
                      <a:r>
                        <a:rPr lang="en-US" baseline="0" dirty="0" smtClean="0"/>
                        <a:t> Administrators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12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10,454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Council Rock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120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9,703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Parkland 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72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9,673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Pennsbury</a:t>
                      </a:r>
                      <a:r>
                        <a:rPr lang="en-US" dirty="0" smtClean="0"/>
                        <a:t> 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33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9,292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Neshaminy</a:t>
                      </a:r>
                      <a:r>
                        <a:rPr lang="en-US" dirty="0" smtClean="0"/>
                        <a:t> 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53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11,975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Hazeltown</a:t>
                      </a:r>
                      <a:r>
                        <a:rPr lang="en-US" baseline="0" dirty="0" smtClean="0"/>
                        <a:t>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38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12,095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West Chester</a:t>
                      </a:r>
                      <a:r>
                        <a:rPr lang="en-US" baseline="0" dirty="0" smtClean="0"/>
                        <a:t>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946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12,224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Central Dauphin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9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12,783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North Penn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63716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07056" y="4961832"/>
            <a:ext cx="38155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The professional numbers are elevated from budget </a:t>
            </a:r>
            <a:r>
              <a:rPr lang="en-US" sz="1100" dirty="0" smtClean="0"/>
              <a:t>FTEs as </a:t>
            </a:r>
            <a:r>
              <a:rPr lang="en-US" sz="1100" dirty="0" smtClean="0"/>
              <a:t>PDE info (source) includes long term substitutes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37856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Recommendation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2022-2023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REVENUE-Taxes and Reimbursements</a:t>
            </a:r>
          </a:p>
          <a:p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Admin Recommendation:</a:t>
            </a:r>
          </a:p>
          <a:p>
            <a:pPr lvl="1"/>
            <a:r>
              <a:rPr lang="en-US" dirty="0" smtClean="0"/>
              <a:t>Increas</a:t>
            </a:r>
            <a:r>
              <a:rPr lang="en-US" dirty="0" smtClean="0"/>
              <a:t>e levy 2.4% (IFO minus 1%)</a:t>
            </a:r>
            <a:endParaRPr lang="en-US" dirty="0" smtClean="0"/>
          </a:p>
          <a:p>
            <a:r>
              <a:rPr lang="en-US" dirty="0" smtClean="0"/>
              <a:t>Boosted projections on EIT, BEF, SEF</a:t>
            </a:r>
          </a:p>
          <a:p>
            <a:r>
              <a:rPr lang="en-US" dirty="0" smtClean="0"/>
              <a:t>Improved reimbursement on Transportation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EXPENSES: What’s included?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Increases to Charter School</a:t>
            </a:r>
          </a:p>
          <a:p>
            <a:r>
              <a:rPr lang="en-US" dirty="0" smtClean="0"/>
              <a:t>Transportation contract final</a:t>
            </a:r>
            <a:endParaRPr lang="en-US" dirty="0" smtClean="0"/>
          </a:p>
          <a:p>
            <a:r>
              <a:rPr lang="en-US" dirty="0" smtClean="0"/>
              <a:t>Projected Salary/PSERS </a:t>
            </a:r>
            <a:r>
              <a:rPr lang="en-US" dirty="0" smtClean="0"/>
              <a:t>increases</a:t>
            </a:r>
          </a:p>
          <a:p>
            <a:r>
              <a:rPr lang="en-US" dirty="0" smtClean="0"/>
              <a:t>Initiatives to address student need (learning loss, ELL’s, SE, Gifted)</a:t>
            </a:r>
          </a:p>
          <a:p>
            <a:r>
              <a:rPr lang="en-US" dirty="0" smtClean="0"/>
              <a:t>Curriculum adoptions</a:t>
            </a:r>
          </a:p>
          <a:p>
            <a:r>
              <a:rPr lang="en-US" dirty="0" smtClean="0"/>
              <a:t>Security upgrades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704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20" y="398033"/>
            <a:ext cx="6508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Administration Recommendation-@ 2.4% Tax Increase (IFO-1%)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7887"/>
            <a:ext cx="12192000" cy="56101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7889" y="107268"/>
            <a:ext cx="4724400" cy="200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Highlights: What does CR get for 2.4%?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Staffing	</a:t>
            </a:r>
            <a:endParaRPr lang="en-US" dirty="0" smtClean="0"/>
          </a:p>
          <a:p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Gifted Teacher</a:t>
            </a:r>
          </a:p>
          <a:p>
            <a:r>
              <a:rPr lang="en-US" dirty="0" smtClean="0"/>
              <a:t>SE Support (IA’s/Teachers)</a:t>
            </a:r>
          </a:p>
          <a:p>
            <a:r>
              <a:rPr lang="en-US" dirty="0" smtClean="0"/>
              <a:t>Math Specialist</a:t>
            </a:r>
          </a:p>
          <a:p>
            <a:r>
              <a:rPr lang="en-US" dirty="0" smtClean="0"/>
              <a:t>STEAM Teachers</a:t>
            </a:r>
          </a:p>
          <a:p>
            <a:r>
              <a:rPr lang="en-US" dirty="0" smtClean="0"/>
              <a:t>Considers keeping sub pay at current levels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Security Upgrades:	</a:t>
            </a:r>
          </a:p>
          <a:p>
            <a:pPr lvl="1"/>
            <a:r>
              <a:rPr lang="en-US" dirty="0" smtClean="0"/>
              <a:t>Access Card Readers</a:t>
            </a:r>
          </a:p>
          <a:p>
            <a:pPr lvl="1"/>
            <a:r>
              <a:rPr lang="en-US" dirty="0" smtClean="0"/>
              <a:t>Cameras</a:t>
            </a:r>
          </a:p>
          <a:p>
            <a:pPr lvl="1"/>
            <a:r>
              <a:rPr lang="en-US" dirty="0" smtClean="0"/>
              <a:t>Upgraded software</a:t>
            </a:r>
            <a:endParaRPr lang="en-US" dirty="0" smtClean="0"/>
          </a:p>
          <a:p>
            <a:r>
              <a:rPr lang="en-US" dirty="0" smtClean="0"/>
              <a:t>Curriculum </a:t>
            </a:r>
            <a:r>
              <a:rPr lang="en-US" dirty="0" smtClean="0"/>
              <a:t>upgrades</a:t>
            </a:r>
            <a:endParaRPr lang="en-US" dirty="0" smtClean="0"/>
          </a:p>
          <a:p>
            <a:r>
              <a:rPr lang="en-US" dirty="0" smtClean="0"/>
              <a:t>Initiatives </a:t>
            </a:r>
            <a:r>
              <a:rPr lang="en-US" dirty="0" smtClean="0"/>
              <a:t>to address student need (learning loss, ELL’s, SE, Gifted)</a:t>
            </a:r>
          </a:p>
          <a:p>
            <a:r>
              <a:rPr lang="en-US" dirty="0" smtClean="0"/>
              <a:t>Curriculum adoptions</a:t>
            </a:r>
          </a:p>
          <a:p>
            <a:r>
              <a:rPr lang="en-US" dirty="0" smtClean="0"/>
              <a:t>Security upgrades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601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Budget: How did we get here?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8188" y="1412396"/>
            <a:ext cx="94559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 511 Taxes: </a:t>
            </a:r>
          </a:p>
          <a:p>
            <a:r>
              <a:rPr lang="en-US" dirty="0" smtClean="0"/>
              <a:t>	RE Transfer Taxes: 1% of sale price (.5% to CRSD; .5% to Bucks County</a:t>
            </a:r>
            <a:r>
              <a:rPr lang="en-US" dirty="0" smtClean="0"/>
              <a:t>)  +$1.0mm</a:t>
            </a:r>
            <a:endParaRPr lang="en-US" dirty="0" smtClean="0"/>
          </a:p>
          <a:p>
            <a:r>
              <a:rPr lang="en-US" dirty="0" smtClean="0"/>
              <a:t>	Earned Income Taxes: 1% of earned income (reported to IRS</a:t>
            </a:r>
            <a:r>
              <a:rPr lang="en-US" dirty="0" smtClean="0"/>
              <a:t>)	    +$2.0mm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Local Property Taxes:  </a:t>
            </a:r>
          </a:p>
          <a:p>
            <a:r>
              <a:rPr lang="en-US" dirty="0" smtClean="0"/>
              <a:t>	Based on Assessed Value of property (not sale price</a:t>
            </a:r>
            <a:r>
              <a:rPr lang="en-US" dirty="0" smtClean="0"/>
              <a:t>)</a:t>
            </a:r>
          </a:p>
          <a:p>
            <a:r>
              <a:rPr lang="en-US" dirty="0"/>
              <a:t>	</a:t>
            </a:r>
            <a:r>
              <a:rPr lang="en-US" dirty="0" smtClean="0"/>
              <a:t>Updated values released before May meeting from County.</a:t>
            </a:r>
            <a:endParaRPr lang="en-US" dirty="0"/>
          </a:p>
          <a:p>
            <a:r>
              <a:rPr lang="en-US" dirty="0" smtClean="0"/>
              <a:t>State Subsidies:  </a:t>
            </a:r>
          </a:p>
          <a:p>
            <a:r>
              <a:rPr lang="en-US" dirty="0"/>
              <a:t>	</a:t>
            </a:r>
            <a:r>
              <a:rPr lang="en-US" dirty="0" smtClean="0"/>
              <a:t>Basic Ed:  Formula based on student count and other economic factors</a:t>
            </a:r>
          </a:p>
          <a:p>
            <a:r>
              <a:rPr lang="en-US" dirty="0"/>
              <a:t>	</a:t>
            </a:r>
            <a:r>
              <a:rPr lang="en-US" dirty="0" smtClean="0"/>
              <a:t>Special Ed:  Formula based on student count and other economic factors</a:t>
            </a:r>
          </a:p>
          <a:p>
            <a:r>
              <a:rPr lang="en-US" dirty="0" smtClean="0"/>
              <a:t>State Reimbursements</a:t>
            </a:r>
          </a:p>
          <a:p>
            <a:r>
              <a:rPr lang="en-US" dirty="0"/>
              <a:t>	</a:t>
            </a:r>
            <a:r>
              <a:rPr lang="en-US" dirty="0" smtClean="0"/>
              <a:t>PSERS:  50% of total </a:t>
            </a:r>
            <a:r>
              <a:rPr lang="en-US" dirty="0" smtClean="0"/>
              <a:t>payments in salary-will change based on attrition/initiatives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Social Security: 50% of total </a:t>
            </a:r>
            <a:r>
              <a:rPr lang="en-US" dirty="0"/>
              <a:t>payments in salary-will change based on </a:t>
            </a:r>
            <a:r>
              <a:rPr lang="en-US" dirty="0" smtClean="0"/>
              <a:t>attrition/initiatives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Transportation: varying percentage of certain route </a:t>
            </a:r>
            <a:r>
              <a:rPr lang="en-US" dirty="0" smtClean="0"/>
              <a:t>costs                      +$400k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Lease/Debt Service:  </a:t>
            </a:r>
            <a:r>
              <a:rPr lang="en-US" dirty="0" err="1" smtClean="0"/>
              <a:t>PlanCon</a:t>
            </a:r>
            <a:r>
              <a:rPr lang="en-US" dirty="0" smtClean="0"/>
              <a:t> K; future debt contemplation</a:t>
            </a:r>
            <a:endParaRPr lang="en-US" dirty="0" smtClean="0"/>
          </a:p>
          <a:p>
            <a:r>
              <a:rPr lang="en-US" dirty="0" smtClean="0"/>
              <a:t>Federal Subsidies</a:t>
            </a:r>
          </a:p>
          <a:p>
            <a:r>
              <a:rPr lang="en-US" dirty="0"/>
              <a:t>	</a:t>
            </a:r>
            <a:r>
              <a:rPr lang="en-US" dirty="0" smtClean="0"/>
              <a:t>IDEA</a:t>
            </a:r>
          </a:p>
          <a:p>
            <a:r>
              <a:rPr lang="en-US" dirty="0"/>
              <a:t>	</a:t>
            </a:r>
            <a:r>
              <a:rPr lang="en-US" dirty="0" smtClean="0"/>
              <a:t>ESSA (Title 1)</a:t>
            </a:r>
          </a:p>
          <a:p>
            <a:r>
              <a:rPr lang="en-US" dirty="0"/>
              <a:t>	</a:t>
            </a:r>
            <a:r>
              <a:rPr lang="en-US" dirty="0" smtClean="0"/>
              <a:t>ARP/ESSER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6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Budget: </a:t>
            </a:r>
            <a:r>
              <a:rPr lang="en-US" dirty="0" smtClean="0"/>
              <a:t>Next Steps?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8188" y="1690688"/>
            <a:ext cx="94559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Build endorsed </a:t>
            </a:r>
            <a:r>
              <a:rPr lang="en-US" dirty="0" smtClean="0"/>
              <a:t>initiatives into budget</a:t>
            </a:r>
          </a:p>
          <a:p>
            <a:endParaRPr lang="en-US" dirty="0"/>
          </a:p>
          <a:p>
            <a:r>
              <a:rPr lang="en-US" dirty="0" smtClean="0"/>
              <a:t>Build out attrition (salary breakage)</a:t>
            </a:r>
          </a:p>
          <a:p>
            <a:endParaRPr lang="en-US" dirty="0"/>
          </a:p>
          <a:p>
            <a:r>
              <a:rPr lang="en-US" dirty="0" smtClean="0"/>
              <a:t>Final review of 300’s-900’s has situation changed?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2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4" y="1709738"/>
            <a:ext cx="11010566" cy="2852737"/>
          </a:xfrm>
        </p:spPr>
        <p:txBody>
          <a:bodyPr>
            <a:normAutofit/>
          </a:bodyPr>
          <a:lstStyle/>
          <a:p>
            <a:r>
              <a:rPr lang="en-US" sz="4400" dirty="0"/>
              <a:t>Approve MBIT 2022-2023 Proposed Budget Resolution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Finance Committee Meeting</a:t>
            </a:r>
          </a:p>
          <a:p>
            <a:r>
              <a:rPr lang="en-US" dirty="0"/>
              <a:t>April 21,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27" y="4694665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572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Approval Timeline:  Next steps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8188" y="1690688"/>
            <a:ext cx="94559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May 5:  Adopt Proposed Final Budget</a:t>
            </a:r>
          </a:p>
          <a:p>
            <a:endParaRPr lang="en-US" dirty="0"/>
          </a:p>
          <a:p>
            <a:r>
              <a:rPr lang="en-US" dirty="0" smtClean="0"/>
              <a:t>June 16:  Adopt Final Budget/Enact Tax Levy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3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Highlights:  MBIT 2022-2023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impact to CRSD General Fund Budget  (small reduction)</a:t>
            </a:r>
          </a:p>
          <a:p>
            <a:r>
              <a:rPr lang="en-US" dirty="0" smtClean="0"/>
              <a:t>Contemplates current borrowing/debt service (for MBIT projects)</a:t>
            </a:r>
          </a:p>
          <a:p>
            <a:r>
              <a:rPr lang="en-US" dirty="0" smtClean="0"/>
              <a:t>More detail forthcoming as a result of enrollment challenges.</a:t>
            </a:r>
          </a:p>
          <a:p>
            <a:endParaRPr lang="en-US" dirty="0"/>
          </a:p>
          <a:p>
            <a:r>
              <a:rPr lang="en-US" dirty="0" smtClean="0"/>
              <a:t>Board can wait until June to approve.  This is the normal time of year to consider MBIT budget.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175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4" y="1709738"/>
            <a:ext cx="11010566" cy="2852737"/>
          </a:xfrm>
        </p:spPr>
        <p:txBody>
          <a:bodyPr>
            <a:normAutofit/>
          </a:bodyPr>
          <a:lstStyle/>
          <a:p>
            <a:pPr lvl="1"/>
            <a:r>
              <a:rPr lang="en-US" sz="4800" dirty="0" smtClean="0"/>
              <a:t>Approve FSMC Contract Renewal for 2022-2023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Finance Committee Meeting</a:t>
            </a:r>
          </a:p>
          <a:p>
            <a:r>
              <a:rPr lang="en-US" dirty="0"/>
              <a:t>April 21,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27" y="4694665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0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Service Management Company-Chartwells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renewal (year 3 of 5)</a:t>
            </a:r>
          </a:p>
          <a:p>
            <a:r>
              <a:rPr lang="en-US" dirty="0" smtClean="0"/>
              <a:t>Guaranteed return of $75,000</a:t>
            </a:r>
          </a:p>
          <a:p>
            <a:r>
              <a:rPr lang="en-US" dirty="0" smtClean="0"/>
              <a:t>Based on actual spend/reimbursement.</a:t>
            </a:r>
          </a:p>
          <a:p>
            <a:r>
              <a:rPr lang="en-US" dirty="0" smtClean="0"/>
              <a:t>Application based on non-continuance of Federal Meal Waivers.</a:t>
            </a:r>
          </a:p>
          <a:p>
            <a:r>
              <a:rPr lang="en-US" dirty="0" smtClean="0"/>
              <a:t>Audit completed in March 2022.  Waiting on results/corrective actions.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6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3917"/>
            <a:ext cx="10515600" cy="2852737"/>
          </a:xfrm>
        </p:spPr>
        <p:txBody>
          <a:bodyPr/>
          <a:lstStyle/>
          <a:p>
            <a:r>
              <a:rPr lang="en-US" dirty="0" smtClean="0"/>
              <a:t>Approval:  Giant </a:t>
            </a:r>
            <a:r>
              <a:rPr lang="en-US" dirty="0"/>
              <a:t>Feeding School Kids Program Award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Finance Committee Meeting</a:t>
            </a:r>
          </a:p>
          <a:p>
            <a:r>
              <a:rPr lang="en-US" dirty="0"/>
              <a:t>April 21,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27" y="4694665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686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Giant Grocery Store-grant acceptance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“Feeding Kids Initiative”</a:t>
            </a:r>
          </a:p>
          <a:p>
            <a:endParaRPr lang="en-US" dirty="0"/>
          </a:p>
          <a:p>
            <a:r>
              <a:rPr lang="en-US" dirty="0" smtClean="0"/>
              <a:t>$7900.00 received to offset unpaid lunch debt.</a:t>
            </a:r>
          </a:p>
          <a:p>
            <a:r>
              <a:rPr lang="en-US" dirty="0" smtClean="0"/>
              <a:t>Cannot be used to supplant regular Food Service spending.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4708733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32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Food </a:t>
            </a:r>
            <a:r>
              <a:rPr lang="en-US" sz="5400" dirty="0"/>
              <a:t>Service Equipment Purchase</a:t>
            </a:r>
            <a:r>
              <a:rPr lang="en-US" dirty="0"/>
              <a:t/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Finance Committee Meeting</a:t>
            </a:r>
          </a:p>
          <a:p>
            <a:r>
              <a:rPr lang="en-US" dirty="0"/>
              <a:t>April 21,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27" y="4694665"/>
            <a:ext cx="2129734" cy="19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45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3148</TotalTime>
  <Words>1296</Words>
  <Application>Microsoft Office PowerPoint</Application>
  <PresentationFormat>Widescreen</PresentationFormat>
  <Paragraphs>411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Finance Committee Meeting</vt:lpstr>
      <vt:lpstr>Agenda</vt:lpstr>
      <vt:lpstr>Approve MBIT 2022-2023 Proposed Budget Resolution</vt:lpstr>
      <vt:lpstr>Highlights:  MBIT 2022-2023 Budget</vt:lpstr>
      <vt:lpstr>Approve FSMC Contract Renewal for 2022-2023 </vt:lpstr>
      <vt:lpstr>Food Service Management Company-Chartwells </vt:lpstr>
      <vt:lpstr>Approval:  Giant Feeding School Kids Program Award </vt:lpstr>
      <vt:lpstr>Giant Grocery Store-grant acceptance</vt:lpstr>
      <vt:lpstr>Food Service Equipment Purchase </vt:lpstr>
      <vt:lpstr>Food service equipment </vt:lpstr>
      <vt:lpstr>Food service equipment </vt:lpstr>
      <vt:lpstr>Van purchase </vt:lpstr>
      <vt:lpstr>Van purchase </vt:lpstr>
      <vt:lpstr>Van purchase </vt:lpstr>
      <vt:lpstr>Discussion Item: 22-23 Budget</vt:lpstr>
      <vt:lpstr>Historical Staffing Overview </vt:lpstr>
      <vt:lpstr>Staffing Budget Projection 2022-2023</vt:lpstr>
      <vt:lpstr>Historical Staffing Additions &amp; Reductions</vt:lpstr>
      <vt:lpstr>Historical Staffing Additions &amp; Reductions </vt:lpstr>
      <vt:lpstr>Historical Staffing Additions &amp; Reductions </vt:lpstr>
      <vt:lpstr>Historical Staffing Additions &amp; Reductions </vt:lpstr>
      <vt:lpstr>Attrition</vt:lpstr>
      <vt:lpstr>Comparably Sized Districts Staffing</vt:lpstr>
      <vt:lpstr>Administrative Recommendation</vt:lpstr>
      <vt:lpstr>Highlights</vt:lpstr>
      <vt:lpstr>PowerPoint Presentation</vt:lpstr>
      <vt:lpstr>Highlights: What does CR get for 2.4%?</vt:lpstr>
      <vt:lpstr>Revenue Budget: How did we get here?</vt:lpstr>
      <vt:lpstr>Revenue Budget: Next Steps?</vt:lpstr>
      <vt:lpstr>Budget Approval Timeline:  Next steps </vt:lpstr>
    </vt:vector>
  </TitlesOfParts>
  <Company>CRSD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Committee Meeting</dc:title>
  <dc:creator>Stone, Bill</dc:creator>
  <cp:lastModifiedBy>Harris,Jason</cp:lastModifiedBy>
  <cp:revision>113</cp:revision>
  <cp:lastPrinted>2020-12-10T18:21:37Z</cp:lastPrinted>
  <dcterms:created xsi:type="dcterms:W3CDTF">2020-11-04T16:06:18Z</dcterms:created>
  <dcterms:modified xsi:type="dcterms:W3CDTF">2022-04-14T18:11:27Z</dcterms:modified>
</cp:coreProperties>
</file>